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22" r:id="rId2"/>
    <p:sldId id="351" r:id="rId3"/>
    <p:sldId id="355" r:id="rId4"/>
    <p:sldId id="947" r:id="rId5"/>
    <p:sldId id="834" r:id="rId6"/>
    <p:sldId id="931" r:id="rId7"/>
    <p:sldId id="894" r:id="rId8"/>
    <p:sldId id="896" r:id="rId9"/>
    <p:sldId id="830" r:id="rId10"/>
    <p:sldId id="356" r:id="rId11"/>
    <p:sldId id="945" r:id="rId12"/>
    <p:sldId id="952" r:id="rId13"/>
    <p:sldId id="953" r:id="rId14"/>
    <p:sldId id="900" r:id="rId15"/>
    <p:sldId id="954" r:id="rId16"/>
    <p:sldId id="955" r:id="rId17"/>
    <p:sldId id="956" r:id="rId18"/>
    <p:sldId id="957" r:id="rId19"/>
    <p:sldId id="959" r:id="rId20"/>
    <p:sldId id="971" r:id="rId21"/>
    <p:sldId id="960" r:id="rId22"/>
    <p:sldId id="864" r:id="rId23"/>
    <p:sldId id="961" r:id="rId24"/>
    <p:sldId id="958" r:id="rId25"/>
    <p:sldId id="962" r:id="rId26"/>
    <p:sldId id="965" r:id="rId27"/>
    <p:sldId id="856" r:id="rId28"/>
    <p:sldId id="964" r:id="rId29"/>
    <p:sldId id="798" r:id="rId30"/>
    <p:sldId id="967" r:id="rId31"/>
    <p:sldId id="966" r:id="rId32"/>
    <p:sldId id="968" r:id="rId33"/>
    <p:sldId id="797" r:id="rId34"/>
    <p:sldId id="969" r:id="rId35"/>
    <p:sldId id="901" r:id="rId36"/>
    <p:sldId id="970" r:id="rId37"/>
    <p:sldId id="738" r:id="rId38"/>
    <p:sldId id="865" r:id="rId39"/>
  </p:sldIdLst>
  <p:sldSz cx="12190413" cy="6859588"/>
  <p:notesSz cx="6858000" cy="9144000"/>
  <p:embeddedFontLst>
    <p:embeddedFont>
      <p:font typeface="굴림체" panose="020B0609000101010101" pitchFamily="49" charset="-127"/>
      <p:regular r:id="rId42"/>
    </p:embeddedFont>
    <p:embeddedFont>
      <p:font typeface="맑은 고딕" panose="020B0503020000020004" pitchFamily="34" charset="-127"/>
      <p:regular r:id="rId43"/>
      <p:bold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Noto Sans" panose="020B0502040504020204" pitchFamily="34" charset="0"/>
      <p:regular r:id="rId51"/>
      <p:bold r:id="rId52"/>
      <p:italic r:id="rId53"/>
      <p:boldItalic r:id="rId54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97FE"/>
    <a:srgbClr val="010E54"/>
    <a:srgbClr val="03ECFF"/>
    <a:srgbClr val="17293D"/>
    <a:srgbClr val="1C89DB"/>
    <a:srgbClr val="CE9552"/>
    <a:srgbClr val="FF6100"/>
    <a:srgbClr val="BDDAEA"/>
    <a:srgbClr val="140D3B"/>
    <a:srgbClr val="F4A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75" autoAdjust="0"/>
    <p:restoredTop sz="82881" autoAdjust="0"/>
  </p:normalViewPr>
  <p:slideViewPr>
    <p:cSldViewPr>
      <p:cViewPr varScale="1">
        <p:scale>
          <a:sx n="90" d="100"/>
          <a:sy n="90" d="100"/>
        </p:scale>
        <p:origin x="1602" y="90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92" d="100"/>
          <a:sy n="92" d="100"/>
        </p:scale>
        <p:origin x="3546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678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633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639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899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73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017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Interesting: running </a:t>
            </a:r>
            <a:r>
              <a:rPr lang="en-US" dirty="0" err="1">
                <a:ea typeface="ＭＳ Ｐゴシック" pitchFamily="34" charset="-128"/>
              </a:rPr>
              <a:t>expectimax</a:t>
            </a:r>
            <a:r>
              <a:rPr lang="en-US" dirty="0">
                <a:ea typeface="ＭＳ Ｐゴシック" pitchFamily="34" charset="-128"/>
              </a:rPr>
              <a:t>, if having to truncate the search, then not losing much; e.g.,  less then \</a:t>
            </a:r>
            <a:r>
              <a:rPr lang="en-US" dirty="0" err="1">
                <a:ea typeface="ＭＳ Ｐゴシック" pitchFamily="34" charset="-128"/>
              </a:rPr>
              <a:t>gamma^d</a:t>
            </a:r>
            <a:r>
              <a:rPr lang="en-US" dirty="0">
                <a:ea typeface="ＭＳ Ｐゴシック" pitchFamily="34" charset="-128"/>
              </a:rPr>
              <a:t> / (1-\gamma)</a:t>
            </a:r>
          </a:p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46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782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568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990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baseline="0" dirty="0">
                <a:latin typeface="Times-Roman"/>
              </a:rPr>
              <a:t>Intelligent agents are supposed to maximize their performance measure</a:t>
            </a:r>
            <a:r>
              <a:rPr lang="tr-TR" sz="1400" b="0" i="0" u="none" strike="noStrike" baseline="0" dirty="0">
                <a:latin typeface="Times-Roman"/>
              </a:rPr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168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132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55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393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429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2600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just shows V and Q values, snapshots on next slides.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226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348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470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baseline="0" dirty="0">
                <a:latin typeface="Times-Roman"/>
              </a:rPr>
              <a:t>Intelligent agents are supposed to maximize their performance measure</a:t>
            </a:r>
            <a:r>
              <a:rPr lang="tr-TR" sz="1400" b="0" i="0" u="none" strike="noStrike" baseline="0" dirty="0">
                <a:latin typeface="Times-Roman"/>
              </a:rPr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632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baseline="0" dirty="0">
                <a:latin typeface="Times-Roman"/>
              </a:rPr>
              <a:t>Intelligent agents are supposed to maximize their performance measure</a:t>
            </a:r>
            <a:r>
              <a:rPr lang="tr-TR" sz="1400" b="0" i="0" u="none" strike="noStrike" baseline="0" dirty="0">
                <a:latin typeface="Times-Roman"/>
              </a:rPr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127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 MDP chance node represents uncertainty about what might happen based on (s,a)  [as opposed to being a random adversary]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Q-state (s,a)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23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baseline="0" dirty="0">
                <a:latin typeface="Times-Roman"/>
              </a:rPr>
              <a:t>Intelligent agents are supposed to maximize their performance measure</a:t>
            </a:r>
            <a:r>
              <a:rPr lang="tr-TR" sz="1400" b="0" i="0" u="none" strike="noStrike" baseline="0" dirty="0">
                <a:latin typeface="Times-Roman"/>
              </a:rPr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730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baseline="0" dirty="0">
                <a:latin typeface="Times-Roman"/>
              </a:rPr>
              <a:t>Intelligent agents are supposed to maximize their performance measure</a:t>
            </a:r>
            <a:r>
              <a:rPr lang="tr-TR" sz="1400" b="0" i="0" u="none" strike="noStrike" baseline="0" dirty="0">
                <a:latin typeface="Times-Roman"/>
              </a:rPr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419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baseline="0" dirty="0">
                <a:latin typeface="Times-Roman"/>
              </a:rPr>
              <a:t>Intelligent agents are supposed to maximize their performance measure</a:t>
            </a:r>
            <a:r>
              <a:rPr lang="tr-TR" sz="1400" b="0" i="0" u="none" strike="noStrike" baseline="0" dirty="0">
                <a:latin typeface="Times-Roman"/>
              </a:rPr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900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 u="none" strike="noStrike" baseline="0" dirty="0">
                <a:latin typeface="Times-Roman"/>
              </a:rPr>
              <a:t>Intelligent agents are supposed to maximize their performance measure</a:t>
            </a:r>
            <a:r>
              <a:rPr lang="tr-TR" sz="1400" b="0" i="0" u="none" strike="noStrike" baseline="0" dirty="0">
                <a:latin typeface="Times-Roman"/>
              </a:rPr>
              <a:t>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151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66E1F538-CD17-4FEB-9F3C-904332F060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0413" cy="6859588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735166" y="5540319"/>
            <a:ext cx="4968552" cy="84180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3ECF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5735166" y="3501802"/>
            <a:ext cx="6264696" cy="219005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B7BB045-7E42-4329-98F9-9E7A1CE665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78515" cy="68595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2022-11-26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17293D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 with your own text.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1240"/>
            <a:ext cx="12190400" cy="68571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2022-11-26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522697" y="1557586"/>
            <a:ext cx="9145016" cy="12241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81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2022-11-26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  <p:sldLayoutId id="2147483658" r:id="rId7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3.xml"/><Relationship Id="rId7" Type="http://schemas.openxmlformats.org/officeDocument/2006/relationships/image" Target="../media/image3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7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6.xml"/><Relationship Id="rId7" Type="http://schemas.openxmlformats.org/officeDocument/2006/relationships/image" Target="../media/image3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1.png"/><Relationship Id="rId5" Type="http://schemas.openxmlformats.org/officeDocument/2006/relationships/notesSlide" Target="../notesSlides/notesSlide16.xml"/><Relationship Id="rId10" Type="http://schemas.openxmlformats.org/officeDocument/2006/relationships/image" Target="../media/image3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5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463358" y="6238106"/>
            <a:ext cx="4608512" cy="504056"/>
          </a:xfrm>
        </p:spPr>
        <p:txBody>
          <a:bodyPr/>
          <a:lstStyle/>
          <a:p>
            <a:pPr algn="r"/>
            <a:r>
              <a:rPr lang="tr-TR" altLang="ko-KR" sz="2000" b="1" dirty="0">
                <a:latin typeface="+mn-lt"/>
              </a:rPr>
              <a:t>Asst.Prof.Dr. Murat ŞİMŞEK</a:t>
            </a:r>
            <a:endParaRPr lang="en-US" altLang="ko-KR" sz="2000" b="1" dirty="0">
              <a:latin typeface="+mn-lt"/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0"/>
            <a:ext cx="12071870" cy="3573810"/>
          </a:xfrm>
        </p:spPr>
        <p:txBody>
          <a:bodyPr/>
          <a:lstStyle/>
          <a:p>
            <a:pPr algn="r"/>
            <a:r>
              <a:rPr lang="tr-TR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CENG401</a:t>
            </a:r>
            <a:br>
              <a:rPr lang="tr-TR" dirty="0"/>
            </a:br>
            <a:r>
              <a:rPr lang="tr-TR" dirty="0"/>
              <a:t>MACHINE LEARNING </a:t>
            </a:r>
            <a:br>
              <a:rPr lang="tr-TR" dirty="0"/>
            </a:br>
            <a:r>
              <a:rPr lang="tr-TR" dirty="0"/>
              <a:t>AND </a:t>
            </a:r>
            <a:br>
              <a:rPr lang="tr-TR" dirty="0"/>
            </a:br>
            <a:r>
              <a:rPr lang="tr-TR" dirty="0"/>
              <a:t>ARTIFICIAL </a:t>
            </a:r>
            <a:br>
              <a:rPr lang="tr-TR" dirty="0"/>
            </a:br>
            <a:r>
              <a:rPr lang="tr-TR" dirty="0"/>
              <a:t>INTELLIGENCE</a:t>
            </a:r>
            <a:endParaRPr lang="ko-KR" altLang="en-US" b="1" dirty="0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88247309-9B63-0D00-68BD-04A74CFF7F96}"/>
              </a:ext>
            </a:extLst>
          </p:cNvPr>
          <p:cNvSpPr txBox="1"/>
          <p:nvPr/>
        </p:nvSpPr>
        <p:spPr>
          <a:xfrm>
            <a:off x="262558" y="117426"/>
            <a:ext cx="1781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4000" b="1" dirty="0">
                <a:solidFill>
                  <a:schemeClr val="bg1"/>
                </a:solidFill>
              </a:rPr>
              <a:t>WEEK-7</a:t>
            </a:r>
          </a:p>
          <a:p>
            <a:r>
              <a:rPr lang="tr-TR" sz="4000" b="1" dirty="0">
                <a:solidFill>
                  <a:schemeClr val="bg1"/>
                </a:solidFill>
              </a:rPr>
              <a:t>MDP-II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tr-TR" sz="4000" dirty="0" err="1"/>
              <a:t>Reward</a:t>
            </a:r>
            <a:r>
              <a:rPr lang="tr-TR" altLang="tr-TR" sz="4000" dirty="0"/>
              <a:t> </a:t>
            </a:r>
            <a:r>
              <a:rPr lang="tr-TR" altLang="tr-TR" sz="4000" dirty="0" err="1"/>
              <a:t>Function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F0623C-D2A4-FD76-AD7D-D9F391483143}"/>
              </a:ext>
            </a:extLst>
          </p:cNvPr>
          <p:cNvSpPr txBox="1">
            <a:spLocks noChangeArrowheads="1"/>
          </p:cNvSpPr>
          <p:nvPr/>
        </p:nvSpPr>
        <p:spPr>
          <a:xfrm>
            <a:off x="262558" y="1384952"/>
            <a:ext cx="11267206" cy="5410200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altLang="tr-TR" sz="2400" dirty="0"/>
              <a:t>D</a:t>
            </a:r>
            <a:r>
              <a:rPr lang="en-US" altLang="tr-TR" sz="2400" dirty="0" err="1"/>
              <a:t>irectly</a:t>
            </a:r>
            <a:r>
              <a:rPr lang="en-US" altLang="tr-TR" sz="2400" dirty="0"/>
              <a:t> associated with state</a:t>
            </a:r>
          </a:p>
          <a:p>
            <a:pPr lvl="1"/>
            <a:r>
              <a:rPr lang="en-US" altLang="tr-TR" sz="2400" i="1" dirty="0"/>
              <a:t>Denoted R(I)</a:t>
            </a:r>
          </a:p>
          <a:p>
            <a:pPr lvl="1"/>
            <a:r>
              <a:rPr lang="en-US" altLang="tr-TR" sz="2400" i="1" dirty="0"/>
              <a:t>Simplifies computations seen later in algorithms presented</a:t>
            </a:r>
          </a:p>
          <a:p>
            <a:pPr lvl="1"/>
            <a:endParaRPr lang="en-US" altLang="tr-TR" sz="2400" i="1" dirty="0"/>
          </a:p>
          <a:p>
            <a:r>
              <a:rPr lang="en-US" altLang="tr-TR" sz="2400" dirty="0"/>
              <a:t>Sometimes, reward is assumed associated with </a:t>
            </a:r>
            <a:r>
              <a:rPr lang="en-US" altLang="tr-TR" sz="2400" dirty="0" err="1"/>
              <a:t>state,action</a:t>
            </a:r>
            <a:endParaRPr lang="en-US" altLang="tr-TR" sz="2400" dirty="0"/>
          </a:p>
          <a:p>
            <a:pPr lvl="1"/>
            <a:r>
              <a:rPr lang="en-US" altLang="tr-TR" sz="2400" i="1" dirty="0"/>
              <a:t>R(S, A)</a:t>
            </a:r>
          </a:p>
          <a:p>
            <a:pPr lvl="1"/>
            <a:r>
              <a:rPr lang="en-US" altLang="tr-TR" sz="2400" i="1" dirty="0"/>
              <a:t>We could also assume a mix of R(S,A) and R(S)</a:t>
            </a:r>
          </a:p>
          <a:p>
            <a:pPr lvl="1">
              <a:buFontTx/>
              <a:buNone/>
            </a:pPr>
            <a:endParaRPr lang="en-US" altLang="tr-TR" sz="2400" i="1" dirty="0"/>
          </a:p>
          <a:p>
            <a:r>
              <a:rPr lang="en-US" altLang="tr-TR" sz="2400" dirty="0"/>
              <a:t>Sometimes, reward associated with</a:t>
            </a:r>
            <a:r>
              <a:rPr lang="tr-TR" altLang="tr-TR" sz="2400" dirty="0"/>
              <a:t> </a:t>
            </a:r>
            <a:r>
              <a:rPr lang="en-US" altLang="tr-TR" sz="2400" dirty="0"/>
              <a:t> state,</a:t>
            </a:r>
            <a:r>
              <a:rPr lang="tr-TR" altLang="tr-TR" sz="2400" dirty="0"/>
              <a:t> </a:t>
            </a:r>
            <a:r>
              <a:rPr lang="en-US" altLang="tr-TR" sz="2400" dirty="0"/>
              <a:t>action,</a:t>
            </a:r>
            <a:r>
              <a:rPr lang="tr-TR" altLang="tr-TR" sz="2400" dirty="0"/>
              <a:t> </a:t>
            </a:r>
            <a:r>
              <a:rPr lang="en-US" altLang="tr-TR" sz="2400" dirty="0"/>
              <a:t>destination-state</a:t>
            </a:r>
          </a:p>
          <a:p>
            <a:pPr lvl="1"/>
            <a:r>
              <a:rPr lang="en-US" altLang="tr-TR" sz="2400" i="1" dirty="0"/>
              <a:t>R(S,A,J)</a:t>
            </a:r>
          </a:p>
          <a:p>
            <a:pPr lvl="1"/>
            <a:r>
              <a:rPr lang="en-US" altLang="tr-TR" sz="2400" i="1" dirty="0"/>
              <a:t>R(S,A) = </a:t>
            </a:r>
            <a:r>
              <a:rPr lang="en-US" altLang="tr-TR" sz="3600" dirty="0">
                <a:solidFill>
                  <a:schemeClr val="folHlink"/>
                </a:solidFill>
                <a:latin typeface="Symbol" panose="05050102010706020507" pitchFamily="18" charset="2"/>
              </a:rPr>
              <a:t>S </a:t>
            </a:r>
            <a:r>
              <a:rPr lang="en-US" altLang="tr-TR" sz="2400" dirty="0"/>
              <a:t>R(S,A,J) * P(</a:t>
            </a:r>
            <a:r>
              <a:rPr lang="tr-TR" altLang="tr-TR" sz="2400" dirty="0"/>
              <a:t> </a:t>
            </a:r>
            <a:r>
              <a:rPr lang="en-US" altLang="tr-TR" sz="2400" dirty="0"/>
              <a:t>J | S, A)</a:t>
            </a:r>
            <a:endParaRPr lang="en-US" altLang="tr-TR" sz="2400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01376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Markov </a:t>
            </a:r>
            <a:r>
              <a:rPr lang="tr-TR" dirty="0" err="1"/>
              <a:t>Property</a:t>
            </a:r>
            <a:r>
              <a:rPr lang="tr-TR" dirty="0"/>
              <a:t> </a:t>
            </a:r>
            <a:endParaRPr lang="ko-KR" altLang="en-US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C24C146-5CC0-11D8-9F04-C7E907972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06" y="3573810"/>
            <a:ext cx="11318333" cy="194421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The state captures all relevant information from the history</a:t>
            </a:r>
            <a:endParaRPr lang="tr-T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Once the state is known, the history may be thrown away </a:t>
            </a:r>
            <a:endParaRPr lang="tr-TR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i.e. The state is a sufficient statistic of the future</a:t>
            </a:r>
            <a:endParaRPr lang="tr-TR" sz="32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9A94F07-F45B-C485-FB96-37769B90F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8" y="1514128"/>
            <a:ext cx="9705975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17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Markov </a:t>
            </a:r>
            <a:r>
              <a:rPr lang="tr-TR" dirty="0" err="1"/>
              <a:t>Property</a:t>
            </a:r>
            <a:r>
              <a:rPr lang="tr-TR" dirty="0"/>
              <a:t> </a:t>
            </a:r>
            <a:endParaRPr lang="ko-KR" altLang="en-US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651CFB55-468E-8776-D45A-124C7A69C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736" y="1411563"/>
            <a:ext cx="8646939" cy="525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74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Markov </a:t>
            </a:r>
            <a:r>
              <a:rPr lang="tr-TR" dirty="0" err="1"/>
              <a:t>Process</a:t>
            </a:r>
            <a:endParaRPr lang="ko-KR" alt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9C5A9B5-4CBE-F4E9-4AD7-DBD1DFEB9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" y="1557586"/>
            <a:ext cx="10086975" cy="105727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14628706-D0AA-2B34-6AD8-CF0195039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79" y="3218306"/>
            <a:ext cx="11974253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06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MDPs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859" y="1668363"/>
            <a:ext cx="7312661" cy="42752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Example</a:t>
            </a:r>
            <a:r>
              <a:rPr lang="tr-TR" dirty="0"/>
              <a:t> of Markov </a:t>
            </a:r>
            <a:r>
              <a:rPr lang="tr-TR" dirty="0" err="1"/>
              <a:t>Chain</a:t>
            </a:r>
            <a:endParaRPr lang="ko-KR" alt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57580E1-CF57-4A5B-1341-9DA236CF5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82" y="1370632"/>
            <a:ext cx="6696744" cy="5299522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250CC4F7-7720-E34B-B28E-64D40EF51930}"/>
              </a:ext>
            </a:extLst>
          </p:cNvPr>
          <p:cNvSpPr txBox="1"/>
          <p:nvPr/>
        </p:nvSpPr>
        <p:spPr>
          <a:xfrm>
            <a:off x="8039422" y="2781722"/>
            <a:ext cx="3619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/>
              <a:t>Find</a:t>
            </a:r>
            <a:r>
              <a:rPr lang="tr-TR" dirty="0"/>
              <a:t> </a:t>
            </a:r>
            <a:r>
              <a:rPr lang="tr-TR" dirty="0" err="1"/>
              <a:t>transition</a:t>
            </a:r>
            <a:r>
              <a:rPr lang="tr-TR" dirty="0"/>
              <a:t> </a:t>
            </a:r>
            <a:r>
              <a:rPr lang="tr-TR" dirty="0" err="1"/>
              <a:t>probability</a:t>
            </a:r>
            <a:r>
              <a:rPr lang="tr-TR" dirty="0"/>
              <a:t> </a:t>
            </a:r>
            <a:r>
              <a:rPr lang="tr-TR" dirty="0" err="1"/>
              <a:t>matrix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5431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Example</a:t>
            </a:r>
            <a:r>
              <a:rPr lang="tr-TR" dirty="0"/>
              <a:t> of Markov </a:t>
            </a:r>
            <a:r>
              <a:rPr lang="tr-TR" dirty="0" err="1"/>
              <a:t>Chain</a:t>
            </a:r>
            <a:endParaRPr lang="ko-KR" alt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EB872CB-B76A-5069-9E80-7E4F1F71C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54" y="1607418"/>
            <a:ext cx="9646565" cy="506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93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Example</a:t>
            </a:r>
            <a:r>
              <a:rPr lang="tr-TR" dirty="0"/>
              <a:t> of Markov </a:t>
            </a:r>
            <a:r>
              <a:rPr lang="tr-TR" dirty="0" err="1"/>
              <a:t>Chain</a:t>
            </a:r>
            <a:endParaRPr lang="ko-KR" alt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81EE179-3BB9-6DDD-2BE2-A44D4CB02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31" y="1485578"/>
            <a:ext cx="1072515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62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Markov </a:t>
            </a:r>
            <a:r>
              <a:rPr lang="tr-TR" dirty="0" err="1"/>
              <a:t>Reward</a:t>
            </a:r>
            <a:r>
              <a:rPr lang="tr-TR" dirty="0"/>
              <a:t> </a:t>
            </a:r>
            <a:r>
              <a:rPr lang="tr-TR" dirty="0" err="1"/>
              <a:t>Process</a:t>
            </a:r>
            <a:endParaRPr lang="ko-KR" alt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774822A-3FD1-DAA8-A04A-8B53A3F53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30" y="1557586"/>
            <a:ext cx="8458200" cy="56197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FC27A9ED-5C90-E736-F034-974DC39DF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06" y="2277666"/>
            <a:ext cx="11158470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78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Return</a:t>
            </a:r>
            <a:endParaRPr lang="ko-KR" alt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D86CFE3-DC95-C447-167F-6F57B2B06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70" y="1364996"/>
            <a:ext cx="97345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20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Markov Decision Processes II</a:t>
            </a:r>
            <a:endParaRPr lang="ko-KR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C812FA5-7F69-EA47-708A-D2CF072B7F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6897" y="1485900"/>
            <a:ext cx="7236619" cy="48244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9052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347" y="1296472"/>
            <a:ext cx="11250735" cy="4728548"/>
          </a:xfrm>
        </p:spPr>
        <p:txBody>
          <a:bodyPr/>
          <a:lstStyle/>
          <a:p>
            <a:r>
              <a:rPr lang="en-US" sz="2800" dirty="0"/>
              <a:t>It’s reasonable to maximize the sum of rewards</a:t>
            </a:r>
          </a:p>
          <a:p>
            <a:r>
              <a:rPr lang="en-US" sz="2800" dirty="0"/>
              <a:t>It’s also reasonable to prefer rewards now to rewards later</a:t>
            </a:r>
          </a:p>
          <a:p>
            <a:r>
              <a:rPr lang="en-US" sz="2800" dirty="0"/>
              <a:t>One solution: values of rewards decay exponentially</a:t>
            </a:r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76543" r="1569"/>
          <a:stretch>
            <a:fillRect/>
          </a:stretch>
        </p:blipFill>
        <p:spPr bwMode="auto">
          <a:xfrm>
            <a:off x="8002243" y="3277414"/>
            <a:ext cx="2283417" cy="1447611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611" y="2823016"/>
            <a:ext cx="2283417" cy="1975456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38272" r="1569" b="35802"/>
          <a:stretch>
            <a:fillRect/>
          </a:stretch>
        </p:blipFill>
        <p:spPr bwMode="auto">
          <a:xfrm>
            <a:off x="4802260" y="3048843"/>
            <a:ext cx="2283417" cy="1599992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611" y="5410736"/>
            <a:ext cx="2057132" cy="46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7594" y="5410736"/>
            <a:ext cx="2438083" cy="46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Next 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1388" y="5410736"/>
            <a:ext cx="3047603" cy="46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In Two Steps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61892" y="4753298"/>
            <a:ext cx="211111" cy="351851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790446" y="4854325"/>
            <a:ext cx="280651" cy="326959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914004" y="4648836"/>
            <a:ext cx="514584" cy="560854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16744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Why</a:t>
            </a:r>
            <a:r>
              <a:rPr lang="tr-TR" dirty="0"/>
              <a:t> </a:t>
            </a:r>
            <a:r>
              <a:rPr lang="tr-TR" dirty="0" err="1"/>
              <a:t>discount</a:t>
            </a:r>
            <a:r>
              <a:rPr lang="tr-TR" dirty="0"/>
              <a:t>?</a:t>
            </a:r>
            <a:endParaRPr lang="ko-KR" alt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1981416-590C-5D57-8C6E-E6F9157A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54" y="1307579"/>
            <a:ext cx="101346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00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181867" y="1495778"/>
            <a:ext cx="5144007" cy="4525374"/>
          </a:xfrm>
        </p:spPr>
        <p:txBody>
          <a:bodyPr>
            <a:normAutofit/>
          </a:bodyPr>
          <a:lstStyle/>
          <a:p>
            <a:r>
              <a:rPr lang="en-US" sz="2400" dirty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dirty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Why discount?</a:t>
            </a:r>
            <a:endParaRPr lang="en-US" sz="2400" dirty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dirty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dirty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lvl="1"/>
            <a:endParaRPr lang="en-US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dirty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dirty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3132" y="1372662"/>
            <a:ext cx="2134909" cy="4907912"/>
            <a:chOff x="4085" y="960"/>
            <a:chExt cx="1345" cy="3092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23"/>
              <a:chOff x="2400" y="1401"/>
              <a:chExt cx="1392" cy="1319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22"/>
              <a:chOff x="2400" y="1401"/>
              <a:chExt cx="1392" cy="1319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23"/>
              <a:chOff x="2400" y="1401"/>
              <a:chExt cx="1392" cy="1319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1388" y="3505984"/>
            <a:ext cx="304760" cy="1142851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1388" y="1982183"/>
            <a:ext cx="304760" cy="1142851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1388" y="5029786"/>
            <a:ext cx="304760" cy="1142851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1867" y="2313630"/>
            <a:ext cx="211111" cy="351851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6770" y="3857505"/>
            <a:ext cx="280651" cy="326959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5453" y="5225621"/>
            <a:ext cx="514584" cy="560854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5685" y="5182166"/>
            <a:ext cx="1562337" cy="990471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1875" y="1677422"/>
            <a:ext cx="1761355" cy="1523802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1875" y="3429795"/>
            <a:ext cx="1565924" cy="10972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926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/>
              <a:t>Value </a:t>
            </a:r>
            <a:r>
              <a:rPr lang="tr-TR" dirty="0" err="1"/>
              <a:t>Function</a:t>
            </a:r>
            <a:endParaRPr lang="ko-KR" alt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25CF0D1-8A73-2D16-F4F7-CF8EB570D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670" y="1845618"/>
            <a:ext cx="8886825" cy="58102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674C39E-7AA1-7FFD-3600-B5EF4EE43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646" y="3069754"/>
            <a:ext cx="9753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34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Student</a:t>
            </a:r>
            <a:r>
              <a:rPr lang="tr-TR" dirty="0"/>
              <a:t> MRP </a:t>
            </a:r>
            <a:endParaRPr lang="ko-KR" alt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D0A4BFD-18ED-9682-DAD9-F8D35F86C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46" y="1554344"/>
            <a:ext cx="6125220" cy="5305244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D81BDEFD-99FD-6113-59E5-BB3CFB629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238" y="2061642"/>
            <a:ext cx="5010150" cy="581025"/>
          </a:xfrm>
          <a:prstGeom prst="rect">
            <a:avLst/>
          </a:prstGeom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952C8D65-96BE-A550-F49A-CF0CA622E414}"/>
              </a:ext>
            </a:extLst>
          </p:cNvPr>
          <p:cNvSpPr txBox="1"/>
          <p:nvPr/>
        </p:nvSpPr>
        <p:spPr>
          <a:xfrm>
            <a:off x="7679382" y="2925738"/>
            <a:ext cx="3094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Calculate</a:t>
            </a:r>
            <a:r>
              <a:rPr lang="tr-TR" dirty="0"/>
              <a:t> </a:t>
            </a:r>
            <a:r>
              <a:rPr lang="tr-TR" dirty="0" err="1"/>
              <a:t>all</a:t>
            </a:r>
            <a:r>
              <a:rPr lang="tr-TR" dirty="0"/>
              <a:t> </a:t>
            </a:r>
            <a:r>
              <a:rPr lang="tr-TR" dirty="0" err="1"/>
              <a:t>value</a:t>
            </a:r>
            <a:r>
              <a:rPr lang="tr-TR" dirty="0"/>
              <a:t> </a:t>
            </a:r>
            <a:r>
              <a:rPr lang="tr-TR" dirty="0" err="1"/>
              <a:t>functions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1773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ko-KR" dirty="0" err="1"/>
              <a:t>Student</a:t>
            </a:r>
            <a:r>
              <a:rPr lang="tr-TR" altLang="ko-KR" dirty="0"/>
              <a:t> MRP </a:t>
            </a:r>
            <a:r>
              <a:rPr lang="tr-TR" altLang="ko-KR" dirty="0" err="1"/>
              <a:t>Returns</a:t>
            </a:r>
            <a:endParaRPr lang="ko-KR" alt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8D91B06-F203-5609-4052-D7D01314C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93" y="1629594"/>
            <a:ext cx="104108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6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ko-KR" dirty="0" err="1"/>
              <a:t>Student</a:t>
            </a:r>
            <a:r>
              <a:rPr lang="tr-TR" altLang="ko-KR" dirty="0"/>
              <a:t> MRP </a:t>
            </a:r>
            <a:r>
              <a:rPr lang="tr-TR" altLang="ko-KR" dirty="0" err="1"/>
              <a:t>Returns</a:t>
            </a:r>
            <a:endParaRPr lang="ko-KR" alt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66D3B03-D532-67E7-8DB6-FE88367DD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62" y="1485577"/>
            <a:ext cx="9145016" cy="497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06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Methods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512" y="1220838"/>
            <a:ext cx="7607897" cy="53321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ko-KR" dirty="0"/>
              <a:t>POLICIES</a:t>
            </a:r>
            <a:endParaRPr lang="ko-KR" alt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82DE3B3E-0874-BC71-090B-B089E70F2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631" y="1485578"/>
            <a:ext cx="99631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19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Bellman Equations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3642" y="1220759"/>
            <a:ext cx="8550749" cy="514187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871215" y="2058372"/>
            <a:ext cx="5561876" cy="200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How to be optimal: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    Step 1: Take correct first action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    Step 2: Keep being optimal</a:t>
            </a:r>
          </a:p>
        </p:txBody>
      </p:sp>
    </p:spTree>
    <p:extLst>
      <p:ext uri="{BB962C8B-B14F-4D97-AF65-F5344CB8AC3E}">
        <p14:creationId xmlns:p14="http://schemas.microsoft.com/office/powerpoint/2010/main" val="360658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sz="4000" dirty="0"/>
              <a:t>MDP Basics and Terminology</a:t>
            </a:r>
            <a:endParaRPr lang="ko-KR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88A5020-43DA-8280-4AD5-42C776D4444D}"/>
              </a:ext>
            </a:extLst>
          </p:cNvPr>
          <p:cNvSpPr txBox="1">
            <a:spLocks noChangeArrowheads="1"/>
          </p:cNvSpPr>
          <p:nvPr/>
        </p:nvSpPr>
        <p:spPr>
          <a:xfrm>
            <a:off x="266699" y="1485578"/>
            <a:ext cx="11657013" cy="5638800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>
            <a:lvl1pPr marL="373384" indent="-373384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000" i="1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808998" indent="-31115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2pPr>
            <a:lvl3pPr marL="124461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3pPr>
            <a:lvl4pPr marL="174245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4pPr>
            <a:lvl5pPr marL="224030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25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  <a:cs typeface="+mn-cs"/>
              </a:defRPr>
            </a:lvl5pPr>
            <a:lvl6pPr marL="273814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99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838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1683" indent="-248923" algn="l" defTabSz="99569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tr-TR" sz="2800" u="sng" dirty="0">
                <a:solidFill>
                  <a:schemeClr val="folHlink"/>
                </a:solidFill>
              </a:rPr>
              <a:t>An agent must make a decision or control a probabilistic system</a:t>
            </a:r>
          </a:p>
          <a:p>
            <a:pPr>
              <a:lnSpc>
                <a:spcPct val="90000"/>
              </a:lnSpc>
            </a:pPr>
            <a:r>
              <a:rPr lang="en-US" altLang="tr-TR" sz="2800" dirty="0">
                <a:solidFill>
                  <a:schemeClr val="folHlink"/>
                </a:solidFill>
              </a:rPr>
              <a:t>Goal is to choose a sequence of actions for optimality</a:t>
            </a:r>
          </a:p>
          <a:p>
            <a:pPr>
              <a:lnSpc>
                <a:spcPct val="90000"/>
              </a:lnSpc>
            </a:pPr>
            <a:r>
              <a:rPr lang="en-US" altLang="tr-TR" sz="2800" dirty="0">
                <a:solidFill>
                  <a:schemeClr val="folHlink"/>
                </a:solidFill>
              </a:rPr>
              <a:t>Defined as &lt;S, A, P, R&gt;</a:t>
            </a:r>
          </a:p>
          <a:p>
            <a:pPr>
              <a:lnSpc>
                <a:spcPct val="90000"/>
              </a:lnSpc>
            </a:pPr>
            <a:r>
              <a:rPr lang="en-US" altLang="tr-TR" sz="2800" dirty="0">
                <a:solidFill>
                  <a:schemeClr val="folHlink"/>
                </a:solidFill>
              </a:rPr>
              <a:t>MDP models:</a:t>
            </a:r>
            <a:r>
              <a:rPr lang="en-US" altLang="tr-TR" sz="2800" dirty="0"/>
              <a:t> </a:t>
            </a:r>
          </a:p>
          <a:p>
            <a:pPr marL="0" lvl="1" indent="0">
              <a:lnSpc>
                <a:spcPct val="90000"/>
              </a:lnSpc>
            </a:pPr>
            <a:r>
              <a:rPr lang="en-US" altLang="tr-TR" sz="2600" dirty="0"/>
              <a:t>Finite horizon: Maximize the expected reward for the next n steps</a:t>
            </a:r>
          </a:p>
          <a:p>
            <a:pPr marL="0" lvl="1" indent="0">
              <a:lnSpc>
                <a:spcPct val="90000"/>
              </a:lnSpc>
            </a:pPr>
            <a:r>
              <a:rPr lang="en-US" altLang="tr-TR" sz="2600" dirty="0"/>
              <a:t>Infinite horizon:  Maximize the expected discounted reward.</a:t>
            </a:r>
          </a:p>
          <a:p>
            <a:pPr marL="0" lvl="1" indent="0">
              <a:lnSpc>
                <a:spcPct val="90000"/>
              </a:lnSpc>
            </a:pPr>
            <a:r>
              <a:rPr lang="en-US" altLang="tr-TR" sz="2600" dirty="0"/>
              <a:t>Transition model: Maximize average expected reward per transition.</a:t>
            </a:r>
            <a:endParaRPr lang="tr-TR" altLang="tr-TR" sz="2600" dirty="0"/>
          </a:p>
          <a:p>
            <a:pPr marL="0" lvl="1" indent="0">
              <a:lnSpc>
                <a:spcPct val="90000"/>
              </a:lnSpc>
            </a:pPr>
            <a:r>
              <a:rPr lang="en-US" altLang="tr-TR" sz="2400" dirty="0"/>
              <a:t>Goal state: maximize expected reward (minimize expected cost) to some target state G.</a:t>
            </a:r>
          </a:p>
        </p:txBody>
      </p:sp>
    </p:spTree>
    <p:extLst>
      <p:ext uri="{BB962C8B-B14F-4D97-AF65-F5344CB8AC3E}">
        <p14:creationId xmlns:p14="http://schemas.microsoft.com/office/powerpoint/2010/main" val="9628898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altLang="ko-KR" dirty="0"/>
              <a:t>BELLMAN EQUATION</a:t>
            </a:r>
            <a:endParaRPr lang="ko-KR" alt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DCA14F7D-BA58-327F-E2D1-CE397E232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8151"/>
            <a:ext cx="12190413" cy="564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8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AND ACTION VALUE FUNCTIONS</a:t>
            </a:r>
            <a:endParaRPr lang="ko-KR" alt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BFF3C00-69B4-2F32-D840-E64212F43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78" y="1312673"/>
            <a:ext cx="97821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07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VERIFYING THE BELLMAN EQUATION</a:t>
            </a:r>
            <a:endParaRPr lang="ko-KR" alt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E8C902F-77E1-F4E2-3604-8CB9A1816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4" y="1269554"/>
            <a:ext cx="12190413" cy="595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420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Quantities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140" y="1144092"/>
            <a:ext cx="6704727" cy="4952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/>
          <a:p>
            <a:pPr marL="342848" indent="-342848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800" kern="0" dirty="0">
              <a:solidFill>
                <a:schemeClr val="accent2"/>
              </a:solidFill>
              <a:latin typeface="Calibri" pitchFamily="34" charset="0"/>
            </a:endParaRPr>
          </a:p>
          <a:p>
            <a:pPr marL="342848" indent="-342848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</a:rPr>
              <a:t>The value (utility) of a state s:</a:t>
            </a:r>
          </a:p>
          <a:p>
            <a:pPr marL="742839" lvl="1" indent="-285708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800" kern="0" dirty="0">
                <a:latin typeface="Calibri" pitchFamily="34" charset="0"/>
              </a:rPr>
              <a:t>V</a:t>
            </a:r>
            <a:r>
              <a:rPr lang="en-US" sz="2800" kern="0" baseline="30000" dirty="0">
                <a:latin typeface="Calibri" pitchFamily="34" charset="0"/>
                <a:sym typeface="Symbol" pitchFamily="18" charset="2"/>
              </a:rPr>
              <a:t>*</a:t>
            </a:r>
            <a:r>
              <a:rPr lang="en-US" sz="2800" kern="0" dirty="0">
                <a:latin typeface="Calibri" pitchFamily="34" charset="0"/>
              </a:rPr>
              <a:t>(s) = expected utility starting in s and acting optimally</a:t>
            </a:r>
          </a:p>
          <a:p>
            <a:pPr marL="342848" indent="-342848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800" kern="0" dirty="0">
              <a:solidFill>
                <a:schemeClr val="accent2"/>
              </a:solidFill>
              <a:latin typeface="Calibri" pitchFamily="34" charset="0"/>
            </a:endParaRPr>
          </a:p>
          <a:p>
            <a:pPr marL="342848" indent="-342848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rgbClr val="008000"/>
                </a:solidFill>
                <a:latin typeface="Calibri" pitchFamily="34" charset="0"/>
              </a:rPr>
              <a:t>The value (utility) of a q-state (</a:t>
            </a:r>
            <a:r>
              <a:rPr lang="en-US" sz="2800" kern="0" dirty="0" err="1">
                <a:solidFill>
                  <a:srgbClr val="008000"/>
                </a:solidFill>
                <a:latin typeface="Calibri" pitchFamily="34" charset="0"/>
              </a:rPr>
              <a:t>s,a</a:t>
            </a:r>
            <a:r>
              <a:rPr lang="en-US" sz="2800" kern="0" dirty="0">
                <a:solidFill>
                  <a:srgbClr val="008000"/>
                </a:solidFill>
                <a:latin typeface="Calibri" pitchFamily="34" charset="0"/>
              </a:rPr>
              <a:t>):</a:t>
            </a:r>
          </a:p>
          <a:p>
            <a:pPr marL="742839" lvl="1" indent="-285708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800" kern="0" dirty="0">
                <a:latin typeface="Calibri" pitchFamily="34" charset="0"/>
              </a:rPr>
              <a:t>Q</a:t>
            </a:r>
            <a:r>
              <a:rPr lang="en-US" sz="2800" kern="0" baseline="30000" dirty="0">
                <a:latin typeface="Calibri" pitchFamily="34" charset="0"/>
                <a:sym typeface="Symbol" pitchFamily="18" charset="2"/>
              </a:rPr>
              <a:t>*</a:t>
            </a:r>
            <a:r>
              <a:rPr lang="en-US" sz="2800" kern="0" dirty="0">
                <a:latin typeface="Calibri" pitchFamily="34" charset="0"/>
              </a:rPr>
              <a:t>(</a:t>
            </a:r>
            <a:r>
              <a:rPr lang="en-US" sz="2800" kern="0" dirty="0" err="1">
                <a:latin typeface="Calibri" pitchFamily="34" charset="0"/>
              </a:rPr>
              <a:t>s,a</a:t>
            </a:r>
            <a:r>
              <a:rPr lang="en-US" sz="2800" kern="0" dirty="0"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839" lvl="1" indent="-285708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endParaRPr lang="en-US" sz="2800" kern="0" dirty="0">
              <a:solidFill>
                <a:srgbClr val="CC0000"/>
              </a:solidFill>
              <a:latin typeface="Calibri" pitchFamily="34" charset="0"/>
            </a:endParaRPr>
          </a:p>
          <a:p>
            <a:pPr marL="342848" indent="-342848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</a:rPr>
              <a:t>The optimal policy:</a:t>
            </a:r>
          </a:p>
          <a:p>
            <a:pPr marL="742839" lvl="1" indent="-285708" defTabSz="914309" fontAlgn="base" latinLnBrk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/>
            </a:pPr>
            <a:r>
              <a:rPr lang="en-US" sz="2800" kern="0" dirty="0">
                <a:latin typeface="Calibri" pitchFamily="34" charset="0"/>
                <a:sym typeface="Symbol" pitchFamily="18" charset="2"/>
              </a:rPr>
              <a:t></a:t>
            </a:r>
            <a:r>
              <a:rPr lang="en-US" sz="2800" kern="0" baseline="30000" dirty="0">
                <a:latin typeface="Calibri" pitchFamily="34" charset="0"/>
                <a:sym typeface="Symbol" pitchFamily="18" charset="2"/>
              </a:rPr>
              <a:t>*</a:t>
            </a:r>
            <a:r>
              <a:rPr lang="en-US" sz="2800" kern="0" dirty="0"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1701" y="2210753"/>
            <a:ext cx="350791" cy="276189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4242" y="4469472"/>
            <a:ext cx="350791" cy="276189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3136" y="2499640"/>
            <a:ext cx="1403167" cy="80634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0909" y="2499640"/>
            <a:ext cx="525395" cy="80634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6303" y="2499641"/>
            <a:ext cx="525394" cy="69047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3449" y="3305985"/>
            <a:ext cx="292062" cy="287301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5198" y="3593286"/>
            <a:ext cx="690473" cy="465076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5671" y="3593286"/>
            <a:ext cx="757138" cy="388886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4403" y="3593285"/>
            <a:ext cx="441268" cy="863488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5671" y="3593285"/>
            <a:ext cx="423807" cy="863488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2970" y="2740909"/>
            <a:ext cx="292062" cy="40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2492" y="2210753"/>
            <a:ext cx="292062" cy="40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0429" y="4456773"/>
            <a:ext cx="380950" cy="40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5511" y="3305985"/>
            <a:ext cx="584124" cy="40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7263" y="4745661"/>
            <a:ext cx="1401580" cy="40317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3449" y="4745661"/>
            <a:ext cx="525395" cy="40317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8843" y="4745661"/>
            <a:ext cx="526981" cy="34444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2172" y="4017093"/>
            <a:ext cx="2163480" cy="707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C00000"/>
                </a:solidFill>
              </a:rPr>
              <a:t>(s,a,s’) is a </a:t>
            </a:r>
            <a:br>
              <a:rPr lang="en-US">
                <a:solidFill>
                  <a:srgbClr val="C00000"/>
                </a:solidFill>
              </a:rPr>
            </a:br>
            <a:r>
              <a:rPr lang="en-US" i="1">
                <a:solidFill>
                  <a:srgbClr val="C00000"/>
                </a:solidFill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3768" y="4009157"/>
            <a:ext cx="819043" cy="40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2172" y="2077421"/>
            <a:ext cx="1052375" cy="707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</a:rPr>
              <a:t>s is a </a:t>
            </a:r>
            <a:r>
              <a:rPr lang="en-US" i="1">
                <a:solidFill>
                  <a:srgbClr val="0000FF"/>
                </a:solidFill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2172" y="3048844"/>
            <a:ext cx="1295231" cy="707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</a:rPr>
              <a:t>(s, a) is a </a:t>
            </a:r>
            <a:r>
              <a:rPr lang="en-US" i="1" dirty="0">
                <a:solidFill>
                  <a:srgbClr val="008000"/>
                </a:solidFill>
              </a:rPr>
              <a:t>q-state</a:t>
            </a:r>
          </a:p>
        </p:txBody>
      </p:sp>
    </p:spTree>
    <p:extLst>
      <p:ext uri="{BB962C8B-B14F-4D97-AF65-F5344CB8AC3E}">
        <p14:creationId xmlns:p14="http://schemas.microsoft.com/office/powerpoint/2010/main" val="2740011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Optimality</a:t>
            </a:r>
            <a:r>
              <a:rPr lang="tr-TR" dirty="0"/>
              <a:t> </a:t>
            </a:r>
            <a:r>
              <a:rPr lang="tr-TR" dirty="0" err="1"/>
              <a:t>Equation</a:t>
            </a:r>
            <a:endParaRPr lang="ko-KR" alt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FB22E10-8BD0-C5B7-0371-0DAD16ABB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1562"/>
            <a:ext cx="12190413" cy="438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31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Fundamental operation: compute the (</a:t>
            </a:r>
            <a:r>
              <a:rPr lang="en-US" sz="2800" dirty="0" err="1"/>
              <a:t>expectimax</a:t>
            </a:r>
            <a:r>
              <a:rPr lang="en-US" sz="2800" dirty="0"/>
              <a:t>) value of a </a:t>
            </a:r>
            <a:r>
              <a:rPr lang="tr-TR" sz="2800" dirty="0"/>
              <a:t>  </a:t>
            </a:r>
            <a:r>
              <a:rPr lang="en-US" sz="2800" dirty="0"/>
              <a:t>state</a:t>
            </a:r>
          </a:p>
          <a:p>
            <a:pPr lvl="1"/>
            <a:r>
              <a:rPr lang="en-US" sz="2400" dirty="0"/>
              <a:t>Expected utility under optimal action</a:t>
            </a:r>
          </a:p>
          <a:p>
            <a:pPr lvl="1"/>
            <a:r>
              <a:rPr lang="en-US" sz="2400" dirty="0"/>
              <a:t>Average sum of (discounted) rewards</a:t>
            </a:r>
          </a:p>
          <a:p>
            <a:pPr lvl="1"/>
            <a:r>
              <a:rPr lang="en-US" sz="2400" dirty="0"/>
              <a:t>This is just what </a:t>
            </a:r>
            <a:r>
              <a:rPr lang="en-US" sz="2400" dirty="0" err="1"/>
              <a:t>expectimax</a:t>
            </a:r>
            <a:r>
              <a:rPr lang="en-US" sz="2400" dirty="0"/>
              <a:t> computed!</a:t>
            </a:r>
          </a:p>
          <a:p>
            <a:pPr lvl="1"/>
            <a:endParaRPr lang="en-US" sz="2400" dirty="0"/>
          </a:p>
          <a:p>
            <a:r>
              <a:rPr lang="en-US" sz="2800" dirty="0"/>
              <a:t>Recursive definition of value:</a:t>
            </a:r>
          </a:p>
        </p:txBody>
      </p:sp>
      <p:pic>
        <p:nvPicPr>
          <p:cNvPr id="52" name="Picture 5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0657" y="4344075"/>
            <a:ext cx="3077704" cy="405317"/>
          </a:xfrm>
          <a:prstGeom prst="rect">
            <a:avLst/>
          </a:prstGeom>
          <a:noFill/>
          <a:ln/>
          <a:effectLst/>
        </p:spPr>
      </p:pic>
      <p:pic>
        <p:nvPicPr>
          <p:cNvPr id="48" name="Picture 47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71264" y="5728195"/>
            <a:ext cx="6949483" cy="690715"/>
          </a:xfrm>
          <a:prstGeom prst="rect">
            <a:avLst/>
          </a:prstGeom>
          <a:noFill/>
          <a:ln/>
          <a:effectLst/>
        </p:spPr>
      </p:pic>
      <p:pic>
        <p:nvPicPr>
          <p:cNvPr id="47" name="Picture 4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7894" y="4986929"/>
            <a:ext cx="5555280" cy="593192"/>
          </a:xfrm>
          <a:prstGeom prst="rect">
            <a:avLst/>
          </a:prstGeom>
          <a:noFill/>
          <a:ln/>
          <a:effectLst/>
        </p:spPr>
      </p:pic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8528" y="2134563"/>
            <a:ext cx="3047603" cy="2754227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s,a,s</a:t>
              </a:r>
              <a:r>
                <a:rPr lang="ja-JP" altLang="en-US" sz="2400"/>
                <a:t>’</a:t>
              </a:r>
              <a:endParaRPr lang="en-US" sz="24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27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err="1"/>
              <a:t>Optimality</a:t>
            </a:r>
            <a:r>
              <a:rPr lang="tr-TR" dirty="0"/>
              <a:t> </a:t>
            </a:r>
            <a:r>
              <a:rPr lang="tr-TR" dirty="0" err="1"/>
              <a:t>Equation</a:t>
            </a:r>
            <a:endParaRPr lang="ko-KR" alt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322FADC-063F-DB3C-13DA-347691C96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2" y="1323134"/>
            <a:ext cx="12071871" cy="536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891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Recap: MDPs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States 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Actions A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Transitions P(</a:t>
            </a:r>
            <a:r>
              <a:rPr lang="en-US" sz="2400" dirty="0" err="1"/>
              <a:t>s’|s,a</a:t>
            </a:r>
            <a:r>
              <a:rPr lang="en-US" sz="2400" dirty="0"/>
              <a:t>) (or T(</a:t>
            </a:r>
            <a:r>
              <a:rPr lang="en-US" sz="2400" dirty="0" err="1"/>
              <a:t>s,a,s</a:t>
            </a:r>
            <a:r>
              <a:rPr lang="en-US" sz="2400" dirty="0"/>
              <a:t>’))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Rewards R(</a:t>
            </a:r>
            <a:r>
              <a:rPr lang="en-US" sz="2400" dirty="0" err="1"/>
              <a:t>s,a,s</a:t>
            </a:r>
            <a:r>
              <a:rPr lang="en-US" sz="2400" dirty="0"/>
              <a:t>’) (and discount </a:t>
            </a:r>
            <a:r>
              <a:rPr lang="en-US" sz="2400" dirty="0">
                <a:sym typeface="Symbol" pitchFamily="18" charset="2"/>
              </a:rPr>
              <a:t>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Start state s</a:t>
            </a:r>
            <a:r>
              <a:rPr lang="en-US" sz="2400" baseline="-25000" dirty="0"/>
              <a:t>0</a:t>
            </a:r>
          </a:p>
          <a:p>
            <a:pPr lvl="1">
              <a:lnSpc>
                <a:spcPct val="80000"/>
              </a:lnSpc>
            </a:pPr>
            <a:endParaRPr lang="en-US" sz="2400" baseline="-25000" dirty="0"/>
          </a:p>
          <a:p>
            <a:pPr lvl="1">
              <a:lnSpc>
                <a:spcPct val="80000"/>
              </a:lnSpc>
            </a:pPr>
            <a:endParaRPr lang="en-US" sz="2400" baseline="-25000" dirty="0"/>
          </a:p>
          <a:p>
            <a:pPr>
              <a:lnSpc>
                <a:spcPct val="80000"/>
              </a:lnSpc>
            </a:pPr>
            <a:r>
              <a:rPr lang="en-US" sz="2800" dirty="0"/>
              <a:t>Quantities: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Policy = map of states to actions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Utility = sum of discounted rewards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Values = expected future utility from a state (max node)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Q-Values = expected future utility from a q-state (chance node)</a:t>
            </a:r>
          </a:p>
          <a:p>
            <a:pPr lvl="1">
              <a:lnSpc>
                <a:spcPct val="80000"/>
              </a:lnSpc>
            </a:pPr>
            <a:endParaRPr lang="en-US" sz="2400" baseline="-25000" dirty="0"/>
          </a:p>
          <a:p>
            <a:pPr lvl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25" name="Group 4"/>
          <p:cNvGrpSpPr>
            <a:grpSpLocks/>
          </p:cNvGrpSpPr>
          <p:nvPr/>
        </p:nvGrpSpPr>
        <p:grpSpPr bwMode="auto">
          <a:xfrm>
            <a:off x="7999958" y="1601232"/>
            <a:ext cx="3047603" cy="2754227"/>
            <a:chOff x="2400" y="1401"/>
            <a:chExt cx="1392" cy="1258"/>
          </a:xfrm>
        </p:grpSpPr>
        <p:sp>
          <p:nvSpPr>
            <p:cNvPr id="26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7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0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8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6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7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1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2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3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4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5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3AA0074B-788B-5A83-8F9F-C492214DA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26646" cy="68664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614" y="333450"/>
            <a:ext cx="10971372" cy="797093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Next </a:t>
            </a:r>
            <a:r>
              <a:rPr lang="tr-TR" sz="4800" b="1" dirty="0" err="1">
                <a:solidFill>
                  <a:schemeClr val="bg1"/>
                </a:solidFill>
              </a:rPr>
              <a:t>Week</a:t>
            </a:r>
            <a:r>
              <a:rPr lang="en-US" sz="4800" b="1" dirty="0">
                <a:solidFill>
                  <a:schemeClr val="bg1"/>
                </a:solidFill>
              </a:rPr>
              <a:t>: Reinforcement Learning!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Markov Decision Processes II</a:t>
            </a:r>
            <a:endParaRPr lang="ko-KR" altLang="en-US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C24C146-5CC0-11D8-9F04-C7E907972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0" y="1485579"/>
            <a:ext cx="11318333" cy="48245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Markov decision processes formally describe an environment for </a:t>
            </a:r>
            <a:r>
              <a:rPr lang="en-US" sz="3200" b="1" dirty="0"/>
              <a:t>reinforcement learning </a:t>
            </a:r>
            <a:endParaRPr lang="tr-TR" sz="3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Where the environment is fully observable</a:t>
            </a:r>
            <a:endParaRPr lang="tr-T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 i.e. The current state completely characterizes the process </a:t>
            </a:r>
            <a:endParaRPr lang="tr-TR" sz="3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Almost all RL problems can be formalized as MDPs, e.g. </a:t>
            </a:r>
            <a:endParaRPr lang="tr-TR" sz="3200" dirty="0"/>
          </a:p>
          <a:p>
            <a:pPr marL="989013" indent="-361950">
              <a:buFont typeface="Arial" panose="020B0604020202020204" pitchFamily="34" charset="0"/>
              <a:buChar char="•"/>
            </a:pPr>
            <a:r>
              <a:rPr lang="en-US" sz="3200" dirty="0"/>
              <a:t>Optimal control primarily deals with continuous MDPs </a:t>
            </a:r>
            <a:endParaRPr lang="tr-TR" sz="3200" dirty="0"/>
          </a:p>
          <a:p>
            <a:pPr marL="989013" indent="-361950">
              <a:buFont typeface="Arial" panose="020B0604020202020204" pitchFamily="34" charset="0"/>
              <a:buChar char="•"/>
            </a:pPr>
            <a:r>
              <a:rPr lang="en-US" sz="3200" dirty="0"/>
              <a:t>Partially observable problems can be converted into MDPs</a:t>
            </a:r>
            <a:endParaRPr lang="tr-TR" sz="3200" dirty="0"/>
          </a:p>
          <a:p>
            <a:pPr marL="989013" indent="-361950">
              <a:buFont typeface="Arial" panose="020B0604020202020204" pitchFamily="34" charset="0"/>
              <a:buChar char="•"/>
            </a:pPr>
            <a:r>
              <a:rPr lang="en-US" sz="3200" dirty="0"/>
              <a:t> Bandits are MDPs with one state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89242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Recap: Defining MDPs</a:t>
            </a:r>
          </a:p>
        </p:txBody>
      </p:sp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406347" y="1444089"/>
            <a:ext cx="11377718" cy="472854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states 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Start state s</a:t>
            </a:r>
            <a:r>
              <a:rPr lang="en-US" baseline="-25000" dirty="0">
                <a:ea typeface="ＭＳ Ｐゴシック" pitchFamily="34" charset="-128"/>
              </a:rPr>
              <a:t>0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actions A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Transitions P(</a:t>
            </a:r>
            <a:r>
              <a:rPr lang="en-US" dirty="0" err="1">
                <a:ea typeface="ＭＳ Ｐゴシック" pitchFamily="34" charset="-128"/>
              </a:rPr>
              <a:t>s’</a:t>
            </a:r>
            <a:r>
              <a:rPr lang="en-US" altLang="ja-JP" dirty="0" err="1">
                <a:ea typeface="ＭＳ Ｐゴシック" pitchFamily="34" charset="-128"/>
              </a:rPr>
              <a:t>|s,a</a:t>
            </a:r>
            <a:r>
              <a:rPr lang="en-US" altLang="ja-JP" dirty="0">
                <a:ea typeface="ＭＳ Ｐゴシック" pitchFamily="34" charset="-128"/>
              </a:rPr>
              <a:t>) (or T(</a:t>
            </a:r>
            <a:r>
              <a:rPr lang="en-US" altLang="ja-JP" dirty="0" err="1">
                <a:ea typeface="ＭＳ Ｐゴシック" pitchFamily="34" charset="-128"/>
              </a:rPr>
              <a:t>s,a,s</a:t>
            </a:r>
            <a:r>
              <a:rPr lang="en-US" altLang="ja-JP" dirty="0">
                <a:ea typeface="ＭＳ Ｐゴシック" pitchFamily="34" charset="-128"/>
              </a:rPr>
              <a:t>’))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Rewards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 (and discount </a:t>
            </a:r>
            <a:r>
              <a:rPr lang="en-US" altLang="ja-JP" dirty="0">
                <a:ea typeface="ＭＳ Ｐゴシック" pitchFamily="34" charset="-128"/>
                <a:sym typeface="Symbol" pitchFamily="18" charset="2"/>
              </a:rPr>
              <a:t>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MDP quantities so far: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Policy = Choice of action for each state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Utility = sum of (discounted) rewards</a:t>
            </a:r>
          </a:p>
        </p:txBody>
      </p:sp>
      <p:grpSp>
        <p:nvGrpSpPr>
          <p:cNvPr id="41987" name="Group 4"/>
          <p:cNvGrpSpPr>
            <a:grpSpLocks/>
          </p:cNvGrpSpPr>
          <p:nvPr/>
        </p:nvGrpSpPr>
        <p:grpSpPr bwMode="auto">
          <a:xfrm>
            <a:off x="7999958" y="1601232"/>
            <a:ext cx="3047603" cy="2754227"/>
            <a:chOff x="2400" y="1401"/>
            <a:chExt cx="1392" cy="1258"/>
          </a:xfrm>
        </p:grpSpPr>
        <p:sp>
          <p:nvSpPr>
            <p:cNvPr id="41989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0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003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4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5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6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1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41992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1999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0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1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002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41993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41994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41995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41996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 dirty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1997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998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04484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Racing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6500" y="1354466"/>
            <a:ext cx="9417412" cy="50467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5079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Racing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570" y="1296472"/>
            <a:ext cx="11377718" cy="4728548"/>
          </a:xfrm>
        </p:spPr>
        <p:txBody>
          <a:bodyPr/>
          <a:lstStyle/>
          <a:p>
            <a:pPr>
              <a:buClrTx/>
            </a:pPr>
            <a:r>
              <a:rPr lang="en-US" sz="2000" dirty="0"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dirty="0">
                <a:latin typeface="Calibri"/>
                <a:cs typeface="Calibri"/>
              </a:rPr>
              <a:t>Three states: </a:t>
            </a:r>
            <a:r>
              <a:rPr lang="en-US" sz="2000" dirty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dirty="0">
                <a:latin typeface="Calibri"/>
                <a:cs typeface="Calibri"/>
              </a:rPr>
              <a:t>, </a:t>
            </a:r>
            <a:r>
              <a:rPr lang="en-US" sz="2000" dirty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dirty="0"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dirty="0">
                <a:latin typeface="Calibri"/>
                <a:cs typeface="Calibri"/>
              </a:rPr>
              <a:t>Two actions: </a:t>
            </a:r>
            <a:r>
              <a:rPr lang="en-US" sz="2000" i="1" dirty="0">
                <a:latin typeface="Calibri"/>
                <a:cs typeface="Calibri"/>
              </a:rPr>
              <a:t>Slow</a:t>
            </a:r>
            <a:r>
              <a:rPr lang="en-US" sz="2000" dirty="0">
                <a:latin typeface="Calibri"/>
                <a:cs typeface="Calibri"/>
              </a:rPr>
              <a:t>, </a:t>
            </a:r>
            <a:r>
              <a:rPr lang="en-US" sz="2000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dirty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dirty="0">
                <a:latin typeface="Calibri"/>
                <a:cs typeface="Calibri"/>
              </a:rPr>
              <a:t>Going faster gets double reward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38091" y="2286943"/>
            <a:ext cx="11043258" cy="3992658"/>
            <a:chOff x="838200" y="2286000"/>
            <a:chExt cx="11044696" cy="3993178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7F2727"/>
                  </a:solidFill>
                  <a:latin typeface="Calibri"/>
                  <a:cs typeface="Calibri"/>
                </a:rPr>
                <a:t>Warm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/>
                  <a:cs typeface="Calibri"/>
                </a:rPr>
                <a:t>Overheated</a:t>
              </a:r>
            </a:p>
          </p:txBody>
        </p:sp>
        <p:cxnSp>
          <p:nvCxnSpPr>
            <p:cNvPr id="13" name="Curved Connector 12"/>
            <p:cNvCxnSpPr>
              <a:stCxn id="14338" idx="3"/>
              <a:endCxn id="8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2"/>
            <p:cNvCxnSpPr>
              <a:stCxn id="14338" idx="3"/>
              <a:endCxn id="9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24400" y="4788932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19" name="Curved Connector 12"/>
            <p:cNvCxnSpPr>
              <a:stCxn id="6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9144000" y="2731532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23" name="Curved Connector 12"/>
            <p:cNvCxnSpPr>
              <a:stCxn id="14338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12"/>
            <p:cNvCxnSpPr>
              <a:stCxn id="6" idx="1"/>
              <a:endCxn id="14338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990600" y="4331732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95800" y="3112532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cxnSp>
          <p:nvCxnSpPr>
            <p:cNvPr id="60" name="Curved Connector 12"/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4572000" y="3645932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800600" y="22860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724400" y="53340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67400" y="4788932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38200" y="5627132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10210800" y="2579132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905000" y="54864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581400" y="3288268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943600" y="22860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8200" y="5879068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4788415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668000" y="3124200"/>
              <a:ext cx="609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02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Racing Search Tree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744" y="1296472"/>
            <a:ext cx="928069" cy="610206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3385" y="3125034"/>
            <a:ext cx="1014482" cy="639263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3152" y="4941929"/>
            <a:ext cx="984669" cy="697377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1770447" y="2210753"/>
            <a:ext cx="304760" cy="30476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89464" y="2210753"/>
            <a:ext cx="304760" cy="30476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2"/>
            <a:endCxn id="9" idx="1"/>
          </p:cNvCxnSpPr>
          <p:nvPr/>
        </p:nvCxnSpPr>
        <p:spPr>
          <a:xfrm>
            <a:off x="5206779" y="1906677"/>
            <a:ext cx="2627316" cy="34870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8" idx="7"/>
          </p:cNvCxnSpPr>
          <p:nvPr/>
        </p:nvCxnSpPr>
        <p:spPr>
          <a:xfrm flipH="1">
            <a:off x="2030577" y="1906677"/>
            <a:ext cx="3176202" cy="34870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5279" y="3125034"/>
            <a:ext cx="928069" cy="610206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>
            <a:stCxn id="9" idx="4"/>
            <a:endCxn id="16" idx="0"/>
          </p:cNvCxnSpPr>
          <p:nvPr/>
        </p:nvCxnSpPr>
        <p:spPr>
          <a:xfrm flipH="1">
            <a:off x="6029314" y="2515513"/>
            <a:ext cx="1912530" cy="609521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4"/>
            <a:endCxn id="6" idx="0"/>
          </p:cNvCxnSpPr>
          <p:nvPr/>
        </p:nvCxnSpPr>
        <p:spPr>
          <a:xfrm>
            <a:off x="7941844" y="2515513"/>
            <a:ext cx="2218783" cy="609521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015" y="3124349"/>
            <a:ext cx="928069" cy="610206"/>
          </a:xfrm>
          <a:prstGeom prst="rect">
            <a:avLst/>
          </a:prstGeom>
          <a:noFill/>
        </p:spPr>
      </p:pic>
      <p:cxnSp>
        <p:nvCxnSpPr>
          <p:cNvPr id="26" name="Straight Arrow Connector 25"/>
          <p:cNvCxnSpPr>
            <a:stCxn id="8" idx="4"/>
            <a:endCxn id="25" idx="0"/>
          </p:cNvCxnSpPr>
          <p:nvPr/>
        </p:nvCxnSpPr>
        <p:spPr>
          <a:xfrm flipH="1">
            <a:off x="1915050" y="2515513"/>
            <a:ext cx="7778" cy="60883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468" y="5029786"/>
            <a:ext cx="1014482" cy="639263"/>
          </a:xfrm>
          <a:prstGeom prst="rect">
            <a:avLst/>
          </a:prstGeom>
          <a:noFill/>
        </p:spPr>
      </p:pic>
      <p:sp>
        <p:nvSpPr>
          <p:cNvPr id="30" name="Oval 29"/>
          <p:cNvSpPr/>
          <p:nvPr/>
        </p:nvSpPr>
        <p:spPr>
          <a:xfrm>
            <a:off x="764420" y="4114820"/>
            <a:ext cx="304760" cy="30476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779678" y="4114820"/>
            <a:ext cx="304760" cy="30476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5" idx="2"/>
            <a:endCxn id="31" idx="1"/>
          </p:cNvCxnSpPr>
          <p:nvPr/>
        </p:nvCxnSpPr>
        <p:spPr>
          <a:xfrm>
            <a:off x="1915049" y="3734554"/>
            <a:ext cx="909260" cy="42489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5" idx="2"/>
            <a:endCxn id="30" idx="7"/>
          </p:cNvCxnSpPr>
          <p:nvPr/>
        </p:nvCxnSpPr>
        <p:spPr>
          <a:xfrm flipH="1">
            <a:off x="1024549" y="3734554"/>
            <a:ext cx="890500" cy="42489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535" y="5029786"/>
            <a:ext cx="928069" cy="610206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>
            <a:stCxn id="31" idx="4"/>
            <a:endCxn id="34" idx="0"/>
          </p:cNvCxnSpPr>
          <p:nvPr/>
        </p:nvCxnSpPr>
        <p:spPr>
          <a:xfrm flipH="1">
            <a:off x="2524570" y="4419580"/>
            <a:ext cx="407488" cy="610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4"/>
            <a:endCxn id="29" idx="0"/>
          </p:cNvCxnSpPr>
          <p:nvPr/>
        </p:nvCxnSpPr>
        <p:spPr>
          <a:xfrm>
            <a:off x="2932058" y="4419580"/>
            <a:ext cx="447652" cy="610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544" y="5028416"/>
            <a:ext cx="928069" cy="610206"/>
          </a:xfrm>
          <a:prstGeom prst="rect">
            <a:avLst/>
          </a:prstGeom>
          <a:noFill/>
        </p:spPr>
      </p:pic>
      <p:cxnSp>
        <p:nvCxnSpPr>
          <p:cNvPr id="38" name="Straight Arrow Connector 37"/>
          <p:cNvCxnSpPr>
            <a:stCxn id="30" idx="4"/>
            <a:endCxn id="37" idx="0"/>
          </p:cNvCxnSpPr>
          <p:nvPr/>
        </p:nvCxnSpPr>
        <p:spPr>
          <a:xfrm>
            <a:off x="916801" y="4419580"/>
            <a:ext cx="7778" cy="60883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4863129" y="4114820"/>
            <a:ext cx="304760" cy="30476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53" idx="7"/>
          </p:cNvCxnSpPr>
          <p:nvPr/>
        </p:nvCxnSpPr>
        <p:spPr>
          <a:xfrm flipH="1">
            <a:off x="5123258" y="3734554"/>
            <a:ext cx="890500" cy="424897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252" y="5028416"/>
            <a:ext cx="928069" cy="610206"/>
          </a:xfrm>
          <a:prstGeom prst="rect">
            <a:avLst/>
          </a:prstGeom>
          <a:noFill/>
        </p:spPr>
      </p:pic>
      <p:cxnSp>
        <p:nvCxnSpPr>
          <p:cNvPr id="61" name="Straight Arrow Connector 60"/>
          <p:cNvCxnSpPr>
            <a:stCxn id="53" idx="4"/>
            <a:endCxn id="60" idx="0"/>
          </p:cNvCxnSpPr>
          <p:nvPr/>
        </p:nvCxnSpPr>
        <p:spPr>
          <a:xfrm>
            <a:off x="5015509" y="4419580"/>
            <a:ext cx="7778" cy="60883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6732" y="5029786"/>
            <a:ext cx="1014482" cy="639263"/>
          </a:xfrm>
          <a:prstGeom prst="rect">
            <a:avLst/>
          </a:prstGeom>
          <a:noFill/>
        </p:spPr>
      </p:pic>
      <p:sp>
        <p:nvSpPr>
          <p:cNvPr id="65" name="Oval 64"/>
          <p:cNvSpPr/>
          <p:nvPr/>
        </p:nvSpPr>
        <p:spPr>
          <a:xfrm>
            <a:off x="6893942" y="4114820"/>
            <a:ext cx="304760" cy="30476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>
            <a:stCxn id="16" idx="2"/>
            <a:endCxn id="65" idx="1"/>
          </p:cNvCxnSpPr>
          <p:nvPr/>
        </p:nvCxnSpPr>
        <p:spPr>
          <a:xfrm>
            <a:off x="6029313" y="3735240"/>
            <a:ext cx="909260" cy="42421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4800" y="5029786"/>
            <a:ext cx="928069" cy="610206"/>
          </a:xfrm>
          <a:prstGeom prst="rect">
            <a:avLst/>
          </a:prstGeom>
          <a:noFill/>
        </p:spPr>
      </p:pic>
      <p:cxnSp>
        <p:nvCxnSpPr>
          <p:cNvPr id="68" name="Straight Arrow Connector 67"/>
          <p:cNvCxnSpPr>
            <a:stCxn id="65" idx="4"/>
            <a:endCxn id="67" idx="0"/>
          </p:cNvCxnSpPr>
          <p:nvPr/>
        </p:nvCxnSpPr>
        <p:spPr>
          <a:xfrm flipH="1">
            <a:off x="6638835" y="4419580"/>
            <a:ext cx="407488" cy="610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65" idx="4"/>
            <a:endCxn id="64" idx="0"/>
          </p:cNvCxnSpPr>
          <p:nvPr/>
        </p:nvCxnSpPr>
        <p:spPr>
          <a:xfrm>
            <a:off x="7046322" y="4419580"/>
            <a:ext cx="447652" cy="610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3864" y="5029101"/>
            <a:ext cx="1014482" cy="639263"/>
          </a:xfrm>
          <a:prstGeom prst="rect">
            <a:avLst/>
          </a:prstGeom>
          <a:noFill/>
        </p:spPr>
      </p:pic>
      <p:sp>
        <p:nvSpPr>
          <p:cNvPr id="72" name="Oval 71"/>
          <p:cNvSpPr/>
          <p:nvPr/>
        </p:nvSpPr>
        <p:spPr>
          <a:xfrm>
            <a:off x="8951074" y="4114135"/>
            <a:ext cx="304760" cy="30476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" idx="2"/>
            <a:endCxn id="72" idx="7"/>
          </p:cNvCxnSpPr>
          <p:nvPr/>
        </p:nvCxnSpPr>
        <p:spPr>
          <a:xfrm flipH="1">
            <a:off x="9211204" y="3764297"/>
            <a:ext cx="949423" cy="39447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1932" y="5029101"/>
            <a:ext cx="928069" cy="610206"/>
          </a:xfrm>
          <a:prstGeom prst="rect">
            <a:avLst/>
          </a:prstGeom>
          <a:noFill/>
        </p:spPr>
      </p:pic>
      <p:cxnSp>
        <p:nvCxnSpPr>
          <p:cNvPr id="75" name="Straight Arrow Connector 74"/>
          <p:cNvCxnSpPr>
            <a:stCxn id="72" idx="4"/>
            <a:endCxn id="74" idx="0"/>
          </p:cNvCxnSpPr>
          <p:nvPr/>
        </p:nvCxnSpPr>
        <p:spPr>
          <a:xfrm flipH="1">
            <a:off x="8695967" y="4418895"/>
            <a:ext cx="407488" cy="61020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71" idx="0"/>
          </p:cNvCxnSpPr>
          <p:nvPr/>
        </p:nvCxnSpPr>
        <p:spPr>
          <a:xfrm>
            <a:off x="9103454" y="4418895"/>
            <a:ext cx="447652" cy="610206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1118493" y="4114820"/>
            <a:ext cx="304760" cy="30476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>
            <a:stCxn id="6" idx="2"/>
            <a:endCxn id="79" idx="1"/>
          </p:cNvCxnSpPr>
          <p:nvPr/>
        </p:nvCxnSpPr>
        <p:spPr>
          <a:xfrm>
            <a:off x="10160627" y="3764296"/>
            <a:ext cx="1002497" cy="39515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9" idx="4"/>
          </p:cNvCxnSpPr>
          <p:nvPr/>
        </p:nvCxnSpPr>
        <p:spPr>
          <a:xfrm>
            <a:off x="11270873" y="4419580"/>
            <a:ext cx="7778" cy="60883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6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1" grpId="0" animBg="1"/>
      <p:bldP spid="53" grpId="0" animBg="1"/>
      <p:bldP spid="65" grpId="0" animBg="1"/>
      <p:bldP spid="72" grpId="0" animBg="1"/>
      <p:bldP spid="7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140" y="1266313"/>
            <a:ext cx="11199941" cy="4525374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Each MDP state projects an </a:t>
            </a:r>
            <a:r>
              <a:rPr lang="en-US" sz="2400" dirty="0" err="1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5686" y="2134563"/>
            <a:ext cx="457140" cy="365077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3305" y="5121849"/>
            <a:ext cx="457140" cy="365077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5694" y="2515513"/>
            <a:ext cx="3733314" cy="1066661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165" y="3582174"/>
            <a:ext cx="380950" cy="38095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4743" y="3963125"/>
            <a:ext cx="3123793" cy="1142851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09495" y="2834559"/>
            <a:ext cx="380950" cy="40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2826" y="2134563"/>
            <a:ext cx="380950" cy="40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0446" y="5105976"/>
            <a:ext cx="457140" cy="40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</a:t>
            </a:r>
            <a:r>
              <a:rPr lang="ja-JP" altLang="en-US">
                <a:solidFill>
                  <a:schemeClr val="accent2"/>
                </a:solidFill>
                <a:latin typeface="Calibri"/>
                <a:cs typeface="Calibri"/>
              </a:rPr>
              <a:t>’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115" y="3582174"/>
            <a:ext cx="761901" cy="40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313" y="5486926"/>
            <a:ext cx="3733314" cy="533331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5685" y="4167886"/>
            <a:ext cx="2133322" cy="404759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1388" y="3963125"/>
            <a:ext cx="2819033" cy="132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called a </a:t>
            </a:r>
            <a:r>
              <a:rPr lang="en-US" altLang="ja-JP" i="1" dirty="0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T(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= P(s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|</a:t>
            </a:r>
            <a:r>
              <a:rPr lang="en-US" altLang="ja-JP" dirty="0" err="1">
                <a:solidFill>
                  <a:srgbClr val="C00000"/>
                </a:solidFill>
                <a:latin typeface="Calibri"/>
                <a:cs typeface="Calibri"/>
              </a:rPr>
              <a:t>s,a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R(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214" y="4420265"/>
            <a:ext cx="1066661" cy="40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</a:t>
            </a:r>
            <a:r>
              <a:rPr lang="ja-JP" altLang="en-US">
                <a:latin typeface="Calibri"/>
                <a:cs typeface="Calibri"/>
              </a:rPr>
              <a:t>’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1713" y="2302816"/>
            <a:ext cx="2201575" cy="60317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09479" y="2101229"/>
            <a:ext cx="1371421" cy="40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i="1" dirty="0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7603" y="3734554"/>
            <a:ext cx="1676182" cy="7619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372" y="3429794"/>
            <a:ext cx="1371421" cy="707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744312"/>
            <a:ext cx="3017445" cy="2259404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3280" y="4346291"/>
            <a:ext cx="1844298" cy="1595560"/>
          </a:xfrm>
          <a:prstGeom prst="rect">
            <a:avLst/>
          </a:prstGeom>
          <a:noFill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4710" y="1449768"/>
            <a:ext cx="2057132" cy="14424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3894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15159</TotalTime>
  <Words>1185</Words>
  <Application>Microsoft Office PowerPoint</Application>
  <PresentationFormat>Özel</PresentationFormat>
  <Paragraphs>230</Paragraphs>
  <Slides>38</Slides>
  <Notes>27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38</vt:i4>
      </vt:variant>
    </vt:vector>
  </HeadingPairs>
  <TitlesOfParts>
    <vt:vector size="48" baseType="lpstr">
      <vt:lpstr>Arial</vt:lpstr>
      <vt:lpstr>Noto Sans</vt:lpstr>
      <vt:lpstr>Symbol</vt:lpstr>
      <vt:lpstr>맑은 고딕</vt:lpstr>
      <vt:lpstr>Calibri Light</vt:lpstr>
      <vt:lpstr>Times-Roman</vt:lpstr>
      <vt:lpstr>Calibri</vt:lpstr>
      <vt:lpstr>굴림체</vt:lpstr>
      <vt:lpstr>Wingdings</vt:lpstr>
      <vt:lpstr>Office 테마</vt:lpstr>
      <vt:lpstr>CENG401 MACHINE LEARNING  AND  ARTIFICIAL  INTELLIGENCE</vt:lpstr>
      <vt:lpstr>Markov Decision Processes II</vt:lpstr>
      <vt:lpstr>MDP Basics and Terminology</vt:lpstr>
      <vt:lpstr>Markov Decision Processes II</vt:lpstr>
      <vt:lpstr>Recap: Defining MDPs</vt:lpstr>
      <vt:lpstr>Example: Racing</vt:lpstr>
      <vt:lpstr>Example: Racing</vt:lpstr>
      <vt:lpstr>Racing Search Tree</vt:lpstr>
      <vt:lpstr>MDP Search Trees</vt:lpstr>
      <vt:lpstr>Reward Function</vt:lpstr>
      <vt:lpstr>Markov Property </vt:lpstr>
      <vt:lpstr>Markov Property </vt:lpstr>
      <vt:lpstr>Markov Process</vt:lpstr>
      <vt:lpstr>Solving MDPs</vt:lpstr>
      <vt:lpstr>Example of Markov Chain</vt:lpstr>
      <vt:lpstr>Example of Markov Chain</vt:lpstr>
      <vt:lpstr>Example of Markov Chain</vt:lpstr>
      <vt:lpstr>Markov Reward Process</vt:lpstr>
      <vt:lpstr>Return</vt:lpstr>
      <vt:lpstr>Discounting</vt:lpstr>
      <vt:lpstr>Why discount?</vt:lpstr>
      <vt:lpstr>Discounting</vt:lpstr>
      <vt:lpstr>Value Function</vt:lpstr>
      <vt:lpstr>Student MRP </vt:lpstr>
      <vt:lpstr>Student MRP Returns</vt:lpstr>
      <vt:lpstr>Student MRP Returns</vt:lpstr>
      <vt:lpstr>Policy Methods</vt:lpstr>
      <vt:lpstr>POLICIES</vt:lpstr>
      <vt:lpstr>The Bellman Equations</vt:lpstr>
      <vt:lpstr>BELLMAN EQUATION</vt:lpstr>
      <vt:lpstr>STATE AND ACTION VALUE FUNCTIONS</vt:lpstr>
      <vt:lpstr>EXAMPLE VERIFYING THE BELLMAN EQUATION</vt:lpstr>
      <vt:lpstr>Optimal Quantities</vt:lpstr>
      <vt:lpstr>Optimality Equation</vt:lpstr>
      <vt:lpstr>Values of States</vt:lpstr>
      <vt:lpstr>Optimality Equation</vt:lpstr>
      <vt:lpstr>Recap: MDPs</vt:lpstr>
      <vt:lpstr>Next Week: Reinforcement Learning!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monster</cp:lastModifiedBy>
  <cp:revision>168</cp:revision>
  <dcterms:created xsi:type="dcterms:W3CDTF">2010-02-01T08:03:16Z</dcterms:created>
  <dcterms:modified xsi:type="dcterms:W3CDTF">2022-11-26T22:12:35Z</dcterms:modified>
  <cp:category>www.slidemembers.com</cp:category>
</cp:coreProperties>
</file>